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7"/>
  </p:notesMasterIdLst>
  <p:sldIdLst>
    <p:sldId id="256" r:id="rId2"/>
    <p:sldId id="261" r:id="rId3"/>
    <p:sldId id="258" r:id="rId4"/>
    <p:sldId id="269" r:id="rId5"/>
    <p:sldId id="268" r:id="rId6"/>
    <p:sldId id="263" r:id="rId7"/>
    <p:sldId id="262" r:id="rId8"/>
    <p:sldId id="264" r:id="rId9"/>
    <p:sldId id="265" r:id="rId10"/>
    <p:sldId id="271" r:id="rId11"/>
    <p:sldId id="266" r:id="rId12"/>
    <p:sldId id="270" r:id="rId13"/>
    <p:sldId id="272" r:id="rId14"/>
    <p:sldId id="273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F7BA"/>
    <a:srgbClr val="FFF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20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4D908-5A8D-4F81-9898-AF590B7B3D6F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59549-F739-4694-90AE-877AA3E2B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901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D61301-2DDE-46EF-A531-D703FADEA882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505C97-5D5E-49D8-BCE4-BB348D39973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smiles.33b.ru/smile.108413.html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hyperlink" Target="http://smiles.33b.ru/smile.108413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microsoft.com/office/2007/relationships/hdphoto" Target="../media/hdphoto9.wdp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29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831" y="1417935"/>
            <a:ext cx="906107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Инфекционные заболевания</a:t>
            </a:r>
          </a:p>
          <a:p>
            <a:pPr algn="ctr"/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их профилактика</a:t>
            </a:r>
            <a:endParaRPr lang="ru-RU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74" b="99749" l="0" r="991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491" y="2817876"/>
            <a:ext cx="3381409" cy="379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2316" y="3356992"/>
            <a:ext cx="2715490" cy="325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37r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625" y="0"/>
            <a:ext cx="1804181" cy="17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34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4345"/>
            <a:ext cx="864096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Профилактика заболевания: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FF00"/>
                </a:solidFill>
              </a:rPr>
              <a:t>Следить </a:t>
            </a:r>
            <a:r>
              <a:rPr lang="ru-RU" sz="2400" b="1" dirty="0">
                <a:solidFill>
                  <a:srgbClr val="FFFF00"/>
                </a:solidFill>
              </a:rPr>
              <a:t>за соблюдением личной гигиены.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rgbClr val="FFFF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FF00"/>
                </a:solidFill>
              </a:rPr>
              <a:t>Дезинфицирующая </a:t>
            </a:r>
            <a:r>
              <a:rPr lang="ru-RU" sz="2400" b="1" dirty="0">
                <a:solidFill>
                  <a:srgbClr val="FFFF00"/>
                </a:solidFill>
              </a:rPr>
              <a:t>обработка мест общего пользования (туалета, </a:t>
            </a:r>
            <a:r>
              <a:rPr lang="ru-RU" sz="2400" b="1" dirty="0" smtClean="0">
                <a:solidFill>
                  <a:srgbClr val="FFFF00"/>
                </a:solidFill>
              </a:rPr>
              <a:t>ванной</a:t>
            </a:r>
            <a:r>
              <a:rPr lang="ru-RU" sz="2400" b="1" dirty="0">
                <a:solidFill>
                  <a:srgbClr val="FFFF00"/>
                </a:solidFill>
              </a:rPr>
              <a:t>, раковины, душевой кабины</a:t>
            </a:r>
            <a:r>
              <a:rPr lang="ru-RU" sz="2400" b="1" dirty="0" smtClean="0">
                <a:solidFill>
                  <a:srgbClr val="FFFF00"/>
                </a:solidFill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FF00"/>
                </a:solidFill>
              </a:rPr>
              <a:t>После </a:t>
            </a:r>
            <a:r>
              <a:rPr lang="ru-RU" sz="2400" b="1" dirty="0">
                <a:solidFill>
                  <a:srgbClr val="FFFF00"/>
                </a:solidFill>
              </a:rPr>
              <a:t>посещения бассейна, аквапарка сразу стирать купальник и </a:t>
            </a:r>
            <a:r>
              <a:rPr lang="ru-RU" sz="2400" b="1" dirty="0" smtClean="0">
                <a:solidFill>
                  <a:srgbClr val="FFFF00"/>
                </a:solidFill>
              </a:rPr>
              <a:t>обмывать </a:t>
            </a:r>
            <a:r>
              <a:rPr lang="ru-RU" sz="2400" b="1" dirty="0">
                <a:solidFill>
                  <a:srgbClr val="FFFF00"/>
                </a:solidFill>
              </a:rPr>
              <a:t>тело с мылом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Периодически устраивать осмотр домашних животных, особенно тех, кого выпускаете на улицу. При малейших подозрительных симптомах вести к ветеринару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Избегать контактов с бездомными животными.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86281">
            <a:off x="7333731" y="5192040"/>
            <a:ext cx="2182813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47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783198"/>
            <a:ext cx="3927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Бешенство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9989" y="5157191"/>
            <a:ext cx="2286000" cy="1396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607" y="1832050"/>
            <a:ext cx="20859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3781" y="5157192"/>
            <a:ext cx="2152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790" y="5157192"/>
            <a:ext cx="21145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4144" y="2908944"/>
            <a:ext cx="561662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b="1" dirty="0">
                <a:solidFill>
                  <a:srgbClr val="FFFF00"/>
                </a:solidFill>
              </a:rPr>
              <a:t>Заражение </a:t>
            </a:r>
            <a:r>
              <a:rPr lang="ru-RU" sz="2400" b="1" dirty="0" smtClean="0">
                <a:solidFill>
                  <a:srgbClr val="FFFF00"/>
                </a:solidFill>
              </a:rPr>
              <a:t> возможно:</a:t>
            </a:r>
            <a:endParaRPr lang="ru-RU" sz="2400" b="1" dirty="0">
              <a:solidFill>
                <a:srgbClr val="FFFF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При укусе больного животного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При попадании слюны больного животного на поврежденные участки </a:t>
            </a:r>
            <a:r>
              <a:rPr lang="ru-RU" sz="2400" b="1" dirty="0" smtClean="0">
                <a:solidFill>
                  <a:srgbClr val="FFFF00"/>
                </a:solidFill>
              </a:rPr>
              <a:t>кожи.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548" y="3433982"/>
            <a:ext cx="2075034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1691140"/>
            <a:ext cx="59421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Вирус бешенства поражает все виды теплокровных животных, поэтому переносчиком может быть любое животное.</a:t>
            </a:r>
          </a:p>
        </p:txBody>
      </p:sp>
    </p:spTree>
    <p:extLst>
      <p:ext uri="{BB962C8B-B14F-4D97-AF65-F5344CB8AC3E}">
        <p14:creationId xmlns:p14="http://schemas.microsoft.com/office/powerpoint/2010/main" val="197582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48680"/>
            <a:ext cx="91440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Как обезопасить себя </a:t>
            </a:r>
            <a:r>
              <a:rPr lang="ru-RU" sz="2800" b="1" dirty="0" smtClean="0">
                <a:solidFill>
                  <a:srgbClr val="FFFF00"/>
                </a:solidFill>
              </a:rPr>
              <a:t>от </a:t>
            </a:r>
            <a:r>
              <a:rPr lang="ru-RU" sz="2800" b="1" dirty="0">
                <a:solidFill>
                  <a:srgbClr val="FFFF00"/>
                </a:solidFill>
              </a:rPr>
              <a:t>бешенства</a:t>
            </a:r>
            <a:r>
              <a:rPr lang="ru-RU" sz="2800" b="1" dirty="0" smtClean="0">
                <a:solidFill>
                  <a:srgbClr val="FFFF00"/>
                </a:solidFill>
              </a:rPr>
              <a:t>?</a:t>
            </a:r>
            <a:endParaRPr lang="ru-RU" sz="28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FF00"/>
                </a:solidFill>
              </a:rPr>
              <a:t>Не </a:t>
            </a:r>
            <a:r>
              <a:rPr lang="ru-RU" sz="2400" b="1" dirty="0">
                <a:solidFill>
                  <a:srgbClr val="FFFF00"/>
                </a:solidFill>
              </a:rPr>
              <a:t>приближайтесь и не гладьте бездомных животных. 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Если у вас есть домашние животные, обязательно вакцинируйте их от бешенства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Мусор вокруг вашего дома является приманкой для диких и бездомных животных, с</a:t>
            </a:r>
            <a:r>
              <a:rPr lang="ru-RU" sz="2400" b="1" dirty="0" smtClean="0">
                <a:solidFill>
                  <a:srgbClr val="FFFF00"/>
                </a:solidFill>
              </a:rPr>
              <a:t>облюдайте чистоту.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</a:rPr>
              <a:t>Не оставляйте своих домашних животных без присмотра. Они могут быть атакованы больным животным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FF00"/>
                </a:solidFill>
              </a:rPr>
              <a:t>При </a:t>
            </a:r>
            <a:r>
              <a:rPr lang="ru-RU" sz="2400" b="1" dirty="0">
                <a:solidFill>
                  <a:srgbClr val="FFFF00"/>
                </a:solidFill>
              </a:rPr>
              <a:t>укусе неизвестного дикого или бездомного животного как можно скорее вымойте руки с мылом, обработайте укус перекисью водорода и йодом, а затем как можно скорее обратитесь к врачу.</a:t>
            </a:r>
          </a:p>
        </p:txBody>
      </p:sp>
      <p:pic>
        <p:nvPicPr>
          <p:cNvPr id="3" name="Picture 2" descr="4ee6ee6ef31805926fc420782f5fdd5d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840" y="1628800"/>
            <a:ext cx="144016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6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280" y="908720"/>
            <a:ext cx="820891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FF00"/>
                </a:solidFill>
              </a:rPr>
              <a:t>Вакцинация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rgbClr val="FFFF00"/>
                </a:solidFill>
              </a:rPr>
              <a:t>во всём мире признана идеальным средством профилактики, сдерживания и ликвидации инфекционных заболеваний. В большинстве стран вакцинация относится к разряду государственных приоритетов.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1348" y="306896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В нашей стране правовые основы государственной политики в области </a:t>
            </a:r>
            <a:r>
              <a:rPr lang="ru-RU" sz="2400" b="1" dirty="0" smtClean="0">
                <a:solidFill>
                  <a:srgbClr val="FFFF00"/>
                </a:solidFill>
              </a:rPr>
              <a:t>вакцинации </a:t>
            </a:r>
            <a:r>
              <a:rPr lang="ru-RU" sz="2400" b="1" dirty="0">
                <a:solidFill>
                  <a:srgbClr val="FFFF00"/>
                </a:solidFill>
              </a:rPr>
              <a:t>определяются Федеральным Законом № 157 от 17 сентября 1998 года (с изменениями от 29 декабря 2004 года</a:t>
            </a:r>
            <a:r>
              <a:rPr lang="ru-RU" sz="2400" b="1" i="1" dirty="0">
                <a:solidFill>
                  <a:srgbClr val="FFFF00"/>
                </a:solidFill>
              </a:rPr>
              <a:t>) «Об иммунопрофилактике инфекционных заболеваний» </a:t>
            </a:r>
          </a:p>
        </p:txBody>
      </p:sp>
      <p:pic>
        <p:nvPicPr>
          <p:cNvPr id="1026" name="Picture 2" descr="C:\Users\DNS\Desktop\image0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963740"/>
            <a:ext cx="2573023" cy="148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59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111500" y="977900"/>
            <a:ext cx="482600" cy="4572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111500" y="1435100"/>
            <a:ext cx="482600" cy="4572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111500" y="1892300"/>
            <a:ext cx="482600" cy="4572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Ф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111500" y="2349500"/>
            <a:ext cx="482600" cy="4318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3111500" y="2781300"/>
            <a:ext cx="482600" cy="4445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111500" y="3225800"/>
            <a:ext cx="482600" cy="4191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Ц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3111500" y="3644900"/>
            <a:ext cx="482600" cy="4699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111500" y="4114800"/>
            <a:ext cx="482600" cy="4191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Я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654300" y="9779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594100" y="9779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4064000" y="9779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4533900" y="9779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3594100" y="14351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4064000" y="14351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</a:t>
            </a: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4533900" y="14351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5003800" y="14351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654300" y="14351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209800" y="1435100"/>
            <a:ext cx="4445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1752600" y="14351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1270000" y="1435100"/>
            <a:ext cx="4826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Прямоугольник с двумя скругленными противолежащими углами 29"/>
          <p:cNvSpPr/>
          <p:nvPr/>
        </p:nvSpPr>
        <p:spPr>
          <a:xfrm>
            <a:off x="3594100" y="18923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4064000" y="18923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4533900" y="1892300"/>
            <a:ext cx="4699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Ц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5003800" y="18923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5461000" y="18923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Я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2654300" y="18923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Прямоугольник с двумя скругленными противолежащими углами 35"/>
          <p:cNvSpPr/>
          <p:nvPr/>
        </p:nvSpPr>
        <p:spPr>
          <a:xfrm>
            <a:off x="2209800" y="1892300"/>
            <a:ext cx="4445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Прямоугольник с двумя скругленными противолежащими углами 36"/>
          <p:cNvSpPr/>
          <p:nvPr/>
        </p:nvSpPr>
        <p:spPr>
          <a:xfrm>
            <a:off x="1752600" y="1879600"/>
            <a:ext cx="4572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1270000" y="1892300"/>
            <a:ext cx="4826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Прямоугольник с двумя скругленными противолежащими углами 38"/>
          <p:cNvSpPr/>
          <p:nvPr/>
        </p:nvSpPr>
        <p:spPr>
          <a:xfrm>
            <a:off x="774700" y="1892300"/>
            <a:ext cx="495300" cy="4572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3594100" y="2349500"/>
            <a:ext cx="469900" cy="4318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Щ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2654300" y="2349500"/>
            <a:ext cx="457200" cy="4318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Л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Прямоугольник с двумя скругленными противолежащими углами 43"/>
          <p:cNvSpPr/>
          <p:nvPr/>
        </p:nvSpPr>
        <p:spPr>
          <a:xfrm>
            <a:off x="2209800" y="2349500"/>
            <a:ext cx="444500" cy="4318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Прямоугольник с двумя скругленными противолежащими углами 44"/>
          <p:cNvSpPr/>
          <p:nvPr/>
        </p:nvSpPr>
        <p:spPr>
          <a:xfrm>
            <a:off x="3594100" y="2781300"/>
            <a:ext cx="4699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Прямоугольник с двумя скругленными противолежащими углами 45"/>
          <p:cNvSpPr/>
          <p:nvPr/>
        </p:nvSpPr>
        <p:spPr>
          <a:xfrm>
            <a:off x="2654300" y="2781300"/>
            <a:ext cx="4572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2209800" y="2781300"/>
            <a:ext cx="4445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</a:p>
        </p:txBody>
      </p:sp>
      <p:sp>
        <p:nvSpPr>
          <p:cNvPr id="48" name="Прямоугольник с двумя скругленными противолежащими углами 47"/>
          <p:cNvSpPr/>
          <p:nvPr/>
        </p:nvSpPr>
        <p:spPr>
          <a:xfrm>
            <a:off x="1752600" y="2781300"/>
            <a:ext cx="4572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1270000" y="2781300"/>
            <a:ext cx="4826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0" name="Прямоугольник с двумя скругленными противолежащими углами 49"/>
          <p:cNvSpPr/>
          <p:nvPr/>
        </p:nvSpPr>
        <p:spPr>
          <a:xfrm>
            <a:off x="774700" y="2781300"/>
            <a:ext cx="4953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" name="Прямоугольник с двумя скругленными противолежащими углами 50"/>
          <p:cNvSpPr/>
          <p:nvPr/>
        </p:nvSpPr>
        <p:spPr>
          <a:xfrm>
            <a:off x="266700" y="2781300"/>
            <a:ext cx="508000" cy="4445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2" name="Прямоугольник с двумя скругленными противолежащими углами 51"/>
          <p:cNvSpPr/>
          <p:nvPr/>
        </p:nvSpPr>
        <p:spPr>
          <a:xfrm>
            <a:off x="2654300" y="3225800"/>
            <a:ext cx="4572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2209800" y="3219450"/>
            <a:ext cx="4445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</a:t>
            </a:r>
          </a:p>
        </p:txBody>
      </p:sp>
      <p:sp>
        <p:nvSpPr>
          <p:cNvPr id="54" name="Прямоугольник с двумя скругленными противолежащими углами 53"/>
          <p:cNvSpPr/>
          <p:nvPr/>
        </p:nvSpPr>
        <p:spPr>
          <a:xfrm>
            <a:off x="1752600" y="3225800"/>
            <a:ext cx="4572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</a:t>
            </a:r>
          </a:p>
        </p:txBody>
      </p:sp>
      <p:sp>
        <p:nvSpPr>
          <p:cNvPr id="55" name="Прямоугольник с двумя скругленными противолежащими углами 54"/>
          <p:cNvSpPr/>
          <p:nvPr/>
        </p:nvSpPr>
        <p:spPr>
          <a:xfrm>
            <a:off x="1270000" y="3225800"/>
            <a:ext cx="4826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Ш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2654300" y="3644900"/>
            <a:ext cx="457200" cy="4699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7" name="Прямоугольник с двумя скругленными противолежащими углами 56"/>
          <p:cNvSpPr/>
          <p:nvPr/>
        </p:nvSpPr>
        <p:spPr>
          <a:xfrm>
            <a:off x="3594100" y="3644900"/>
            <a:ext cx="469900" cy="4699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064000" y="3644900"/>
            <a:ext cx="469900" cy="4699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0" name="Прямоугольник с двумя скругленными противолежащими углами 59"/>
          <p:cNvSpPr/>
          <p:nvPr/>
        </p:nvSpPr>
        <p:spPr>
          <a:xfrm>
            <a:off x="4533900" y="3644900"/>
            <a:ext cx="469900" cy="4699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" name="Прямоугольник с двумя скругленными противолежащими углами 60"/>
          <p:cNvSpPr/>
          <p:nvPr/>
        </p:nvSpPr>
        <p:spPr>
          <a:xfrm>
            <a:off x="5003800" y="3644900"/>
            <a:ext cx="457200" cy="4699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5461000" y="3644900"/>
            <a:ext cx="457200" cy="4699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3" name="Прямоугольник с двумя скругленными противолежащими углами 62"/>
          <p:cNvSpPr/>
          <p:nvPr/>
        </p:nvSpPr>
        <p:spPr>
          <a:xfrm>
            <a:off x="3594100" y="4114800"/>
            <a:ext cx="4699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Щ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4" name="Прямоугольник с двумя скругленными противолежащими углами 63"/>
          <p:cNvSpPr/>
          <p:nvPr/>
        </p:nvSpPr>
        <p:spPr>
          <a:xfrm>
            <a:off x="4064000" y="4114800"/>
            <a:ext cx="4699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5" name="Прямоугольник с двумя скругленными противолежащими углами 64"/>
          <p:cNvSpPr/>
          <p:nvPr/>
        </p:nvSpPr>
        <p:spPr>
          <a:xfrm>
            <a:off x="4533900" y="4114800"/>
            <a:ext cx="469900" cy="4191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6" name="Прямоугольник с двумя скругленными противолежащими углами 65"/>
          <p:cNvSpPr/>
          <p:nvPr/>
        </p:nvSpPr>
        <p:spPr>
          <a:xfrm>
            <a:off x="127000" y="4737100"/>
            <a:ext cx="5600700" cy="1162050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Возбудитель инфекции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8" name="Picture 2" descr="AG00208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249" y="1727200"/>
            <a:ext cx="179959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27000" y="4737100"/>
            <a:ext cx="5664200" cy="116205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Способность организма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сопротивляться инфекции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7000" y="4737100"/>
            <a:ext cx="5676900" cy="1162050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Мероприятия по  защите от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инфекции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27000" y="4737100"/>
            <a:ext cx="5753100" cy="1162050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Переносчик энцефалита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71450" y="4737100"/>
            <a:ext cx="5880100" cy="1162050"/>
          </a:xfrm>
          <a:prstGeom prst="round2DiagRect">
            <a:avLst/>
          </a:prstGeom>
          <a:solidFill>
            <a:schemeClr val="tx1">
              <a:lumMod val="85000"/>
            </a:schemeClr>
          </a:solidFill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Действенное средство профилактики инфекционных заболеваний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1450" y="4737100"/>
            <a:ext cx="5854700" cy="116205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Медицинский инструмент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71450" y="4737100"/>
            <a:ext cx="5918200" cy="1162050"/>
          </a:xfrm>
          <a:prstGeom prst="round2DiagRect">
            <a:avLst/>
          </a:prstGeom>
          <a:solidFill>
            <a:srgbClr val="57F7BA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Залог здоровья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71450" y="4737100"/>
            <a:ext cx="5930900" cy="1162050"/>
          </a:xfrm>
          <a:prstGeom prst="round2DiagRect">
            <a:avLst/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Инфекционное заболевание крупного рогатого скота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816">
            <a:off x="3030727" y="2903927"/>
            <a:ext cx="4898719" cy="2732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64" l="9903" r="89935">
                        <a14:foregroundMark x1="35552" y1="1460" x2="35227" y2="20073"/>
                        <a14:foregroundMark x1="51136" y1="32299" x2="51136" y2="32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94" y="1052736"/>
            <a:ext cx="3756025" cy="33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562394" y="837644"/>
            <a:ext cx="7249966" cy="561569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54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Делай  прививки  и</a:t>
            </a:r>
          </a:p>
          <a:p>
            <a:pPr algn="ctr"/>
            <a:endParaRPr lang="ru-RU" sz="54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  <a:p>
            <a:pPr algn="ctr"/>
            <a:endParaRPr lang="ru-RU" sz="54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  <a:p>
            <a:pPr algn="ctr"/>
            <a:endParaRPr lang="ru-RU" sz="54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  <a:p>
            <a:pPr algn="ctr"/>
            <a:endParaRPr lang="ru-RU" sz="54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  <a:p>
            <a:pPr algn="ctr"/>
            <a:endParaRPr lang="ru-RU" sz="54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54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 Не болей! </a:t>
            </a:r>
            <a:endParaRPr lang="ru-RU" sz="44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20787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28498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Инфекция (лат. </a:t>
            </a:r>
            <a:r>
              <a:rPr lang="ru-RU" sz="3200" b="1" dirty="0" err="1" smtClean="0">
                <a:solidFill>
                  <a:srgbClr val="FFFF00"/>
                </a:solidFill>
              </a:rPr>
              <a:t>infectio</a:t>
            </a:r>
            <a:r>
              <a:rPr lang="ru-RU" sz="3200" b="1" dirty="0" smtClean="0">
                <a:solidFill>
                  <a:srgbClr val="FFFF00"/>
                </a:solidFill>
              </a:rPr>
              <a:t> — заражение, от лат. </a:t>
            </a:r>
            <a:r>
              <a:rPr lang="ru-RU" sz="3200" b="1" dirty="0" err="1" smtClean="0">
                <a:solidFill>
                  <a:srgbClr val="FFFF00"/>
                </a:solidFill>
              </a:rPr>
              <a:t>inficio</a:t>
            </a:r>
            <a:r>
              <a:rPr lang="ru-RU" sz="3200" b="1" dirty="0" smtClean="0">
                <a:solidFill>
                  <a:srgbClr val="FFFF00"/>
                </a:solidFill>
              </a:rPr>
              <a:t> — вношу что либо вредное, заражаю)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33" l="67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41653"/>
            <a:ext cx="2051665" cy="206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4ee6ee6ef31805926fc420782f5fdd5d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640" y="1052736"/>
            <a:ext cx="122413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52" y="5079925"/>
            <a:ext cx="15367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39" b="89831" l="9901" r="100000">
                        <a14:foregroundMark x1="60396" y1="42712" x2="64356" y2="40339"/>
                        <a14:backgroundMark x1="23762" y1="35932" x2="23762" y2="35932"/>
                        <a14:backgroundMark x1="29043" y1="41356" x2="29043" y2="41356"/>
                        <a14:backgroundMark x1="29043" y1="39322" x2="29043" y2="393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352" y="194724"/>
            <a:ext cx="4018632" cy="3911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4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59340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FF00"/>
                </a:solidFill>
              </a:rPr>
              <a:t>Инфекцио́нные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заболева́ния</a:t>
            </a:r>
            <a:r>
              <a:rPr lang="ru-RU" sz="2800" b="1" dirty="0" smtClean="0">
                <a:solidFill>
                  <a:srgbClr val="FFFF00"/>
                </a:solidFill>
              </a:rPr>
              <a:t> — это группа заболеваний, вызываемых проникновением в организм патогенных (болезнетворных) микроорганизмов. Для того чтобы патогенный микроб вызвал инфекционное заболевание, он должен обладать вирулентностью (ядовитостью; лат. </a:t>
            </a:r>
            <a:r>
              <a:rPr lang="ru-RU" sz="2800" b="1" dirty="0" err="1" smtClean="0">
                <a:solidFill>
                  <a:srgbClr val="FFFF00"/>
                </a:solidFill>
              </a:rPr>
              <a:t>virus</a:t>
            </a:r>
            <a:r>
              <a:rPr lang="ru-RU" sz="2800" b="1" dirty="0" smtClean="0">
                <a:solidFill>
                  <a:srgbClr val="FFFF00"/>
                </a:solidFill>
              </a:rPr>
              <a:t> — яд), то есть способностью преодолевать сопротивляемость организма и проявлять токсическое действие.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948869"/>
            <a:ext cx="1672332" cy="172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-1236683"/>
            <a:ext cx="1800200" cy="309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724693"/>
            <a:ext cx="2006604" cy="206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4864562" y="4723850"/>
            <a:ext cx="4079687" cy="20675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Сыпной тиф,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</a:rPr>
              <a:t>к</a:t>
            </a:r>
            <a:r>
              <a:rPr lang="ru-RU" sz="2400" b="1" dirty="0" smtClean="0">
                <a:solidFill>
                  <a:srgbClr val="FFFF00"/>
                </a:solidFill>
              </a:rPr>
              <a:t>лещевой энцефалит,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чума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40176" y="4610962"/>
            <a:ext cx="4032448" cy="21804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Стригущий лишай,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сибирская язва,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рожа, столбняк</a:t>
            </a:r>
          </a:p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055817" y="2469107"/>
            <a:ext cx="3888432" cy="2008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Дифтерия, корь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коклюш, грипп,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скарлатина,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туберкулёз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1500" y="2404235"/>
            <a:ext cx="3960440" cy="19313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Брюшной тиф,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</a:rPr>
              <a:t>в</a:t>
            </a:r>
            <a:r>
              <a:rPr lang="ru-RU" sz="2400" b="1" dirty="0" smtClean="0">
                <a:solidFill>
                  <a:srgbClr val="FFFF00"/>
                </a:solidFill>
              </a:rPr>
              <a:t>ирусный гепатит А,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дизентерия,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холера.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2329" y="980728"/>
            <a:ext cx="6794552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Классификация</a:t>
            </a: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инфекционных заболеваний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500" y="2404234"/>
            <a:ext cx="3960440" cy="19313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Кишечные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055817" y="2450852"/>
            <a:ext cx="3888432" cy="20262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Дыхательных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путей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0176" y="4562869"/>
            <a:ext cx="4032448" cy="22285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Кожных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покровов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64562" y="4716210"/>
            <a:ext cx="4079687" cy="20989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Кровяные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7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9" grpId="0" animBg="1"/>
      <p:bldP spid="5" grpId="0" animBg="1"/>
      <p:bldP spid="2" grpId="0" animBg="1"/>
      <p:bldP spid="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679d76dcf7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46264"/>
            <a:ext cx="1915885" cy="2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987745"/>
            <a:ext cx="82271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Пути распространения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инфекции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" y="2996952"/>
            <a:ext cx="261023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036" y="4221088"/>
            <a:ext cx="1687864" cy="186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67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332656"/>
            <a:ext cx="1938511" cy="193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93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973806"/>
            <a:ext cx="23431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983" b="100000" l="993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4764" y="2527229"/>
            <a:ext cx="3497185" cy="2269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1" descr="dog2-3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733" y="4352676"/>
            <a:ext cx="1914717" cy="191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06049" y="548680"/>
            <a:ext cx="2276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Грипп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529" y="0"/>
            <a:ext cx="3221471" cy="204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6049" y="1607535"/>
            <a:ext cx="16002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1520" y="3718761"/>
            <a:ext cx="1428750" cy="155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848" y="2105926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405" y="2650051"/>
            <a:ext cx="2286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03" y="632144"/>
            <a:ext cx="1390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0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64" y="632144"/>
            <a:ext cx="1390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6049" y="5140697"/>
            <a:ext cx="17097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405" y="4690603"/>
            <a:ext cx="2381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18"/>
          <a:stretch/>
        </p:blipFill>
        <p:spPr bwMode="auto">
          <a:xfrm>
            <a:off x="3406049" y="3377250"/>
            <a:ext cx="16002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869"/>
          <a:stretch/>
        </p:blipFill>
        <p:spPr bwMode="auto">
          <a:xfrm>
            <a:off x="617465" y="5404978"/>
            <a:ext cx="1637819" cy="116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993" y="3036285"/>
            <a:ext cx="2880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ПРИЗНАКИ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83770" y="1536184"/>
            <a:ext cx="484428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Р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О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Ф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Л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Т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22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404664"/>
            <a:ext cx="43024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Дизентерия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9967" y="4613915"/>
            <a:ext cx="1938881" cy="123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6907" y="1327994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944303"/>
            <a:ext cx="2152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3573016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5229200"/>
            <a:ext cx="210839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3570" y="3038962"/>
            <a:ext cx="1971674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765" y="2324869"/>
            <a:ext cx="1986204" cy="1248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114" y="5257439"/>
            <a:ext cx="2020856" cy="132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6113" y="1713470"/>
            <a:ext cx="2081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ПРИЧИНЫ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0853" y="6121398"/>
            <a:ext cx="2210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СИМПТОМЫ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1327994"/>
            <a:ext cx="2916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ПРОФИЛАКТИКА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0764" y="3594472"/>
            <a:ext cx="1986205" cy="152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96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15043" y="764704"/>
            <a:ext cx="4372223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Энцефалит</a:t>
            </a:r>
          </a:p>
          <a:p>
            <a:pPr algn="ctr"/>
            <a:r>
              <a:rPr lang="ru-RU" sz="2800" b="1" dirty="0">
                <a:ln/>
                <a:solidFill>
                  <a:schemeClr val="accent3"/>
                </a:solidFill>
              </a:rPr>
              <a:t>(</a:t>
            </a:r>
            <a:r>
              <a:rPr lang="ru-RU" sz="2800" b="1" dirty="0" smtClean="0">
                <a:ln/>
                <a:solidFill>
                  <a:schemeClr val="accent3"/>
                </a:solidFill>
              </a:rPr>
              <a:t>воспаление головного </a:t>
            </a:r>
          </a:p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мозга)</a:t>
            </a:r>
            <a:endParaRPr lang="ru-RU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8861">
            <a:off x="251520" y="2061310"/>
            <a:ext cx="2208245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735" r="893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819011"/>
            <a:ext cx="1747602" cy="21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628509"/>
            <a:ext cx="22479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367" y="4797152"/>
            <a:ext cx="21145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4108658" y="4449812"/>
            <a:ext cx="45872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Профилактика: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</a:rPr>
              <a:t>Борьба с клещами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</a:rPr>
              <a:t>Личные меры защиты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</a:rPr>
              <a:t>Вакцинация</a:t>
            </a:r>
          </a:p>
          <a:p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18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6694" y="908720"/>
            <a:ext cx="6470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Стригущий лишай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1"/>
          <a:stretch/>
        </p:blipFill>
        <p:spPr bwMode="auto">
          <a:xfrm>
            <a:off x="1619672" y="1876884"/>
            <a:ext cx="2100433" cy="17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76884"/>
            <a:ext cx="2190797" cy="17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373" y="4107066"/>
            <a:ext cx="2140568" cy="205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84772" y="3766099"/>
            <a:ext cx="2100433" cy="258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3293" y="2414688"/>
            <a:ext cx="53251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П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Р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И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Ч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И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Н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Ы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97829" y="2199244"/>
            <a:ext cx="53251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С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И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М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П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Т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О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М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Ы</a:t>
            </a:r>
            <a:endParaRPr lang="ru-RU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3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832</TotalTime>
  <Words>484</Words>
  <Application>Microsoft Office PowerPoint</Application>
  <PresentationFormat>Экран (4:3)</PresentationFormat>
  <Paragraphs>143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Сергеевна</dc:creator>
  <cp:lastModifiedBy>Ольга Сергеевна</cp:lastModifiedBy>
  <cp:revision>71</cp:revision>
  <dcterms:created xsi:type="dcterms:W3CDTF">2013-09-16T08:06:38Z</dcterms:created>
  <dcterms:modified xsi:type="dcterms:W3CDTF">2013-12-03T08:19:49Z</dcterms:modified>
</cp:coreProperties>
</file>